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60" r:id="rId3"/>
  </p:sldMasterIdLst>
  <p:notesMasterIdLst>
    <p:notesMasterId r:id="rId27"/>
  </p:notesMasterIdLst>
  <p:handoutMasterIdLst>
    <p:handoutMasterId r:id="rId28"/>
  </p:handoutMasterIdLst>
  <p:sldIdLst>
    <p:sldId id="2124" r:id="rId4"/>
    <p:sldId id="1610" r:id="rId5"/>
    <p:sldId id="2117" r:id="rId6"/>
    <p:sldId id="2109" r:id="rId7"/>
    <p:sldId id="2118" r:id="rId8"/>
    <p:sldId id="1612" r:id="rId9"/>
    <p:sldId id="2119" r:id="rId10"/>
    <p:sldId id="2120" r:id="rId11"/>
    <p:sldId id="2112" r:id="rId12"/>
    <p:sldId id="2096" r:id="rId13"/>
    <p:sldId id="2121" r:id="rId14"/>
    <p:sldId id="2122" r:id="rId15"/>
    <p:sldId id="2123" r:id="rId16"/>
    <p:sldId id="2125" r:id="rId17"/>
    <p:sldId id="2126" r:id="rId18"/>
    <p:sldId id="2127" r:id="rId19"/>
    <p:sldId id="2128" r:id="rId20"/>
    <p:sldId id="2129" r:id="rId21"/>
    <p:sldId id="2130" r:id="rId22"/>
    <p:sldId id="2131" r:id="rId23"/>
    <p:sldId id="2132" r:id="rId24"/>
    <p:sldId id="2133" r:id="rId25"/>
    <p:sldId id="2134" r:id="rId26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FF"/>
    <a:srgbClr val="00FF00"/>
    <a:srgbClr val="FF66FF"/>
    <a:srgbClr val="FF00FF"/>
    <a:srgbClr val="660066"/>
    <a:srgbClr val="9900CC"/>
    <a:srgbClr val="00CC00"/>
    <a:srgbClr val="FFFF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473" autoAdjust="0"/>
    <p:restoredTop sz="93315" autoAdjust="0"/>
  </p:normalViewPr>
  <p:slideViewPr>
    <p:cSldViewPr>
      <p:cViewPr>
        <p:scale>
          <a:sx n="50" d="100"/>
          <a:sy n="50" d="100"/>
        </p:scale>
        <p:origin x="1332" y="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2023/7/31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45924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2023/7/31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741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2023/7/31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15205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2023/7/31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2218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2023/7/31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805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2023/7/31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4504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2023/7/31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18054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2023/7/31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04121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2023/7/31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74737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2023/7/31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45652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2023/7/31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451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15043-2EFE-4BA8-9E3D-276CC0900B49}" type="datetimeFigureOut">
              <a:rPr lang="zh-TW" altLang="en-US" smtClean="0"/>
              <a:t>2023/7/31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98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61" r:id="rId1"/>
    <p:sldLayoutId id="2147489962" r:id="rId2"/>
    <p:sldLayoutId id="2147489963" r:id="rId3"/>
    <p:sldLayoutId id="2147489964" r:id="rId4"/>
    <p:sldLayoutId id="2147489965" r:id="rId5"/>
    <p:sldLayoutId id="2147489966" r:id="rId6"/>
    <p:sldLayoutId id="2147489967" r:id="rId7"/>
    <p:sldLayoutId id="2147489968" r:id="rId8"/>
    <p:sldLayoutId id="2147489969" r:id="rId9"/>
    <p:sldLayoutId id="2147489970" r:id="rId10"/>
    <p:sldLayoutId id="21474899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耶穌顯聖容慶日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8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6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粗黑體" panose="020B0709000000000000" pitchFamily="49" charset="-120"/>
              </a:rPr>
              <a:t>不要告訴任何人</a:t>
            </a:r>
            <a:r>
              <a:rPr lang="en-US" altLang="zh-TW" sz="5400" dirty="0">
                <a:solidFill>
                  <a:srgbClr val="FFFF00"/>
                </a:solidFill>
                <a:ea typeface="華康粗黑體" panose="020B0709000000000000" pitchFamily="49" charset="-120"/>
              </a:rPr>
              <a:t>!</a:t>
            </a: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基督宗教與一般宗教的分別</a:t>
            </a:r>
            <a:r>
              <a:rPr lang="en-US" altLang="zh-TW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——</a:t>
            </a:r>
            <a:endParaRPr lang="en-US" altLang="zh-TW" sz="5400" dirty="0">
              <a:solidFill>
                <a:srgbClr val="FF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5462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各民族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各邦國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及說各種語言的人民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都要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事奉那相似人子者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他的王權是永遠的王權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這來自天上的聲音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是我們同他在那座聖山上的時候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親耳聽見的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對這話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你們當十分留神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這是我的愛子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我所喜悅的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你們要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聽從他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他們從山上下來的時候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耶穌囑咐他們說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「非等人子從死者中復活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不要將所見的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告訴任何人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lnSpc>
                <a:spcPts val="44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各民族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各邦國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及說各種語言的人民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都要</a:t>
            </a:r>
            <a:r>
              <a:rPr lang="zh-TW" altLang="en-US" sz="4000" dirty="0">
                <a:solidFill>
                  <a:srgbClr val="FFFF00"/>
                </a:solidFill>
                <a:ea typeface="華康正顏楷體W7(P)" panose="03000700000000000000" pitchFamily="66" charset="-120"/>
              </a:rPr>
              <a:t>事奉那相似人子者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他的王權是永遠的王權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各民族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各邦國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及說各種語言的人民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全人類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不分種族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國籍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語言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意識型態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政治正確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都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臣服在基督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的權下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: Master, your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 will 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is my command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 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   臣服於教會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國家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文化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家族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/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軍工複合體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富可敵國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的巨頭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!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</p:txBody>
      </p:sp>
      <p:sp>
        <p:nvSpPr>
          <p:cNvPr id="2" name="不等於 1">
            <a:extLst>
              <a:ext uri="{FF2B5EF4-FFF2-40B4-BE49-F238E27FC236}">
                <a16:creationId xmlns:a16="http://schemas.microsoft.com/office/drawing/2014/main" id="{895A2C4A-7B09-40D7-8A48-AF3FFD9EF7AF}"/>
              </a:ext>
            </a:extLst>
          </p:cNvPr>
          <p:cNvSpPr/>
          <p:nvPr/>
        </p:nvSpPr>
        <p:spPr>
          <a:xfrm>
            <a:off x="35496" y="4581128"/>
            <a:ext cx="720080" cy="360040"/>
          </a:xfrm>
          <a:prstGeom prst="mathNotEqual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34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547297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這來自</a:t>
            </a:r>
            <a:r>
              <a:rPr lang="zh-TW" altLang="en-US" sz="4000" dirty="0">
                <a:solidFill>
                  <a:srgbClr val="FFFF00"/>
                </a:solidFill>
                <a:ea typeface="華康正顏楷體W7(P)" panose="03000700000000000000" pitchFamily="66" charset="-120"/>
              </a:rPr>
              <a:t>天上的聲音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是我們同他在那座聖山上的時候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親耳聽見的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對這話</a:t>
            </a:r>
            <a:r>
              <a:rPr lang="en-US" altLang="zh-TW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你們當十分留神</a:t>
            </a:r>
            <a:r>
              <a:rPr lang="en-US" altLang="zh-TW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如何能對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天上的聲音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十分留神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1.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追求充實和真快樂的生活和生活方式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2.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以基督為中心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聽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基督的話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聖經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3.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在以上述目的為基礎的基基團中分享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4.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以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虛靜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集道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以聽天籟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以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神貧邀主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以聽聖言</a:t>
            </a:r>
            <a:endParaRPr lang="en-US" altLang="zh-TW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5.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不受外物騷擾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閒言閒語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本來無一物</a:t>
            </a:r>
            <a:r>
              <a:rPr lang="zh-TW" altLang="en-US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何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)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783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80" y="83343"/>
            <a:ext cx="9144000" cy="6691313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這是我的愛子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我所喜悅的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你們要聽從他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!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 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他們從山上下來的時候</a:t>
            </a:r>
            <a:r>
              <a:rPr lang="en-US" altLang="zh-TW" sz="4000" spc="3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耶穌囑咐他們說</a:t>
            </a:r>
            <a:r>
              <a:rPr lang="en-US" altLang="zh-TW" sz="4000" spc="3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「非等人子從死者中復活</a:t>
            </a:r>
            <a:r>
              <a:rPr lang="en-US" altLang="zh-TW" sz="4000" spc="3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你們</a:t>
            </a:r>
            <a:r>
              <a:rPr lang="zh-TW" altLang="en-US" sz="4000" spc="300" dirty="0">
                <a:solidFill>
                  <a:srgbClr val="FFFF00"/>
                </a:solidFill>
                <a:highlight>
                  <a:srgbClr val="FF00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不要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將所見的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告訴任何人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  <a:cs typeface="華康中黑體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耶穌要我們不要告訴人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我們卻「慌死冇人知」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為什麼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如不拋出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「救恩」和「奇蹟」這兩招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或再加上我們有「真天主」「真宗教」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我們還有什麼品牌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什麼招數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675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55BBEAE-592B-4674-8C95-33AEB0323C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lnSpc>
                <a:spcPts val="5100"/>
              </a:lnSpc>
            </a:pPr>
            <a:r>
              <a:rPr lang="zh-TW" altLang="zh-TW" sz="4400" dirty="0">
                <a:effectLst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很多人的口頭禪是</a:t>
            </a:r>
            <a:r>
              <a:rPr lang="en-HK" altLang="zh-TW" sz="4400" dirty="0">
                <a:effectLst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</a:t>
            </a:r>
            <a:r>
              <a:rPr lang="zh-TW" altLang="zh-TW" sz="4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信什麼宗教都無所謂</a:t>
            </a:r>
            <a:r>
              <a:rPr lang="en-HK" altLang="zh-TW" sz="4400" dirty="0">
                <a:effectLst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zh-TW" sz="4400" dirty="0">
                <a:effectLst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因為所有宗教不過都是</a:t>
            </a:r>
            <a:br>
              <a:rPr lang="en-US" altLang="zh-TW" sz="4400" dirty="0">
                <a:effectLst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</a:br>
            <a:r>
              <a:rPr lang="zh-TW" altLang="zh-TW" sz="4400" dirty="0">
                <a:effectLst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教人為善</a:t>
            </a:r>
            <a:r>
              <a:rPr lang="en-HK" altLang="zh-TW" sz="4400" dirty="0">
                <a:effectLst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zh-TW" sz="4400" dirty="0">
                <a:effectLst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而且在有困難時</a:t>
            </a:r>
            <a:r>
              <a:rPr lang="en-HK" altLang="zh-TW" sz="4400" dirty="0">
                <a:effectLst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br>
              <a:rPr lang="en-HK" altLang="zh-TW" sz="4400" dirty="0">
                <a:effectLst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</a:br>
            <a:r>
              <a:rPr lang="zh-TW" altLang="zh-TW" sz="4400" dirty="0">
                <a:effectLst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還可找到神來幫幫忙</a:t>
            </a:r>
            <a:r>
              <a:rPr lang="en-HK" altLang="zh-TW" sz="4400" dirty="0">
                <a:effectLst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…….</a:t>
            </a:r>
            <a:endParaRPr lang="zh-TW" altLang="zh-TW" sz="4400" dirty="0">
              <a:effectLst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lnSpc>
                <a:spcPts val="4500"/>
              </a:lnSpc>
            </a:pPr>
            <a:r>
              <a:rPr lang="en-HK" altLang="zh-TW" sz="4400" dirty="0">
                <a:effectLst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There’s a catch phrase </a:t>
            </a:r>
            <a:r>
              <a:rPr lang="en-HK" altLang="zh-TW" sz="3200" dirty="0">
                <a:effectLst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(popular saying)</a:t>
            </a:r>
            <a:r>
              <a:rPr lang="en-HK" altLang="zh-TW" sz="4400" dirty="0">
                <a:effectLst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often used: </a:t>
            </a:r>
            <a:r>
              <a:rPr lang="en-HK" altLang="zh-TW" sz="44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it matters not what kind of religion</a:t>
            </a:r>
            <a:r>
              <a:rPr lang="en-HK" altLang="zh-TW" sz="4400" dirty="0">
                <a:effectLst/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as all leads to virtue and in stormy times bring hope of God to the rescue.</a:t>
            </a:r>
            <a:endParaRPr lang="zh-TW" altLang="zh-TW" sz="4400" dirty="0">
              <a:effectLst/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677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55BBEAE-592B-4674-8C95-33AEB0323C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當然還有身後大事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尤其是基督宗教普遍主張的「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信者得救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」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「信而受洗的必得救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不信的必被判罪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」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谷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16:16)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There is also the vital issue of what happens after death, in particular the issue of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salvation of the soul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which as the Christian faith advocates: "Whoever believes and is baptized will be saved, but whoever does not believe will be condemned." (Mark 16:16)</a:t>
            </a:r>
          </a:p>
        </p:txBody>
      </p:sp>
    </p:spTree>
    <p:extLst>
      <p:ext uri="{BB962C8B-B14F-4D97-AF65-F5344CB8AC3E}">
        <p14:creationId xmlns:p14="http://schemas.microsoft.com/office/powerpoint/2010/main" val="2463327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55BBEAE-592B-4674-8C95-33AEB0323C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lnSpc>
                <a:spcPts val="54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我讀完初中一時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使想做神父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其中吸引我的一點是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如果我能成功做了神父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我家的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三代都會得救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 had aspired to become a priest after my first-year of middle school. One motivation then was that if I successfully become a priest, my family members for </a:t>
            </a: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three generations would be redeemed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1745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55BBEAE-592B-4674-8C95-33AEB0323C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許多宗教也訴諸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奇蹟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看看各式各樣的「證道」或「見證」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大概都離不開神在自己身上顯的奇蹟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Many religions feature miracles as a selling point. If you reflect on the various types of “</a:t>
            </a: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testimonies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” or “</a:t>
            </a: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witnesses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”, these mostly revolve around the miracles that god has worked in their lives.</a:t>
            </a:r>
          </a:p>
        </p:txBody>
      </p:sp>
    </p:spTree>
    <p:extLst>
      <p:ext uri="{BB962C8B-B14F-4D97-AF65-F5344CB8AC3E}">
        <p14:creationId xmlns:p14="http://schemas.microsoft.com/office/powerpoint/2010/main" val="4002797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55BBEAE-592B-4674-8C95-33AEB0323C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歐洲有些古老教堂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掛有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謝恩的牌匾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感謝神讓他們航海後能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安全回家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有些人就把教堂謝恩牌匾的多寡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去判別</a:t>
            </a:r>
            <a:endParaRPr lang="en-US" altLang="zh-TW" sz="4000" dirty="0"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在該堂祈禱的靈驗程度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Some old churches in Europe have plaques hanging on their walls, thanking God for a safe home coming for navigators. Some even regard the multitude of plaques to judge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level of divine intervention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in answer to prayers made.</a:t>
            </a:r>
          </a:p>
        </p:txBody>
      </p:sp>
    </p:spTree>
    <p:extLst>
      <p:ext uri="{BB962C8B-B14F-4D97-AF65-F5344CB8AC3E}">
        <p14:creationId xmlns:p14="http://schemas.microsoft.com/office/powerpoint/2010/main" val="856620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55BBEAE-592B-4674-8C95-33AEB0323C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英國的哲學兼科學家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培根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曾提醒人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某教堂的靈不靈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不能單看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有多少人生還回家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還要看有多少人不幸葬身大海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Francis Bacon, the British philosopher and scientist once warned that the effectiveness of a church’s prayers cannot be judged merely by the number of survivors who returned home safely, but also by the number of people who were </a:t>
            </a:r>
            <a:r>
              <a:rPr lang="en-US" altLang="zh-TW" sz="4000" spc="-1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unfortunate enough to perish at sea</a:t>
            </a:r>
            <a:r>
              <a:rPr lang="en-US" altLang="zh-TW" sz="4000" spc="-1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063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恭讀達尼爾先知書 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7:9-10, 13-14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、達尼爾，在神視中，看見寶座安置好了，上面坐著一位萬古常存者。他的衣服潔白如雪，他的頭髮潔白如羊毛，他的寶座好似火焰；寶座的輪子，如同烈火。一道火河湧出，從他面前流下。服事他的，成千上萬；侍立在他面前的，不可勝數。審判者已坐堂，案卷已展開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647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55BBEAE-592B-4674-8C95-33AEB0323C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耶穌不靠奇蹟傳教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他多次顯了奇蹟後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都叫人不要傳開去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這次他榮顯聖容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彰顯了他天主性光明的本體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卻吩咐三位愛徒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不要將所見的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告訴任何人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」</a:t>
            </a:r>
          </a:p>
          <a:p>
            <a:pPr>
              <a:lnSpc>
                <a:spcPts val="4100"/>
              </a:lnSpc>
              <a:spcBef>
                <a:spcPts val="0"/>
              </a:spcBef>
            </a:pPr>
            <a:r>
              <a:rPr lang="en-US" altLang="zh-TW" sz="4000" spc="-1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Jesus did not rely on miracles to preach. Many times, after He performed miracles, </a:t>
            </a:r>
            <a:r>
              <a:rPr lang="en-US" altLang="zh-TW" sz="4000" spc="-1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He warned them not to publicize but to keep silent</a:t>
            </a:r>
            <a:r>
              <a:rPr lang="en-US" altLang="zh-TW" sz="4000" spc="-1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 At the time of His transfiguration when He revealed the essence of His Godhead </a:t>
            </a:r>
            <a:r>
              <a:rPr lang="en-US" altLang="zh-TW" sz="3200" spc="-1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(divinity)</a:t>
            </a:r>
            <a:r>
              <a:rPr lang="en-US" altLang="zh-TW" sz="4000" spc="-1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He instructed His three beloved disciples, “Do not tell anyone what you have seen.”</a:t>
            </a:r>
          </a:p>
        </p:txBody>
      </p:sp>
    </p:spTree>
    <p:extLst>
      <p:ext uri="{BB962C8B-B14F-4D97-AF65-F5344CB8AC3E}">
        <p14:creationId xmlns:p14="http://schemas.microsoft.com/office/powerpoint/2010/main" val="3067096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55BBEAE-592B-4674-8C95-33AEB0323C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耶穌不靠奇蹟傳教</a:t>
            </a:r>
            <a:r>
              <a:rPr lang="en-US" altLang="zh-TW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是不想人為了奇蹟這種半帶自私的理由而信他</a:t>
            </a:r>
            <a:r>
              <a:rPr lang="en-US" altLang="zh-TW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要信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就要信他的話</a:t>
            </a:r>
            <a:r>
              <a:rPr lang="en-US" altLang="zh-TW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br>
              <a:rPr lang="en-US" altLang="zh-TW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</a:br>
            <a:r>
              <a:rPr lang="zh-TW" altLang="en-US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按他的話去生活</a:t>
            </a:r>
            <a:r>
              <a:rPr lang="en-US" altLang="zh-TW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去活一個個人與群體的</a:t>
            </a:r>
            <a:br>
              <a:rPr lang="en-US" altLang="zh-TW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</a:b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更豐盛的生命</a:t>
            </a:r>
            <a:r>
              <a:rPr lang="en-US" altLang="zh-TW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Jesus did not rely on miracles to preach because He did not want people to </a:t>
            </a:r>
            <a:r>
              <a:rPr lang="en-US" altLang="zh-TW" sz="3600" dirty="0" err="1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centre</a:t>
            </a:r>
            <a:r>
              <a:rPr lang="en-US" altLang="zh-TW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their belief on His miracles. </a:t>
            </a:r>
            <a:r>
              <a:rPr lang="en-US" altLang="zh-TW" sz="36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That belief would be motivated by a selfish gain and not a true belief in Him</a:t>
            </a:r>
            <a:r>
              <a:rPr lang="en-US" altLang="zh-TW" sz="36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 If they were to truly believe, they would believe in His words, live by His words and live a life that is more abundant for themselves as individuals and for the community collectively.</a:t>
            </a:r>
          </a:p>
        </p:txBody>
      </p:sp>
    </p:spTree>
    <p:extLst>
      <p:ext uri="{BB962C8B-B14F-4D97-AF65-F5344CB8AC3E}">
        <p14:creationId xmlns:p14="http://schemas.microsoft.com/office/powerpoint/2010/main" val="32370631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55BBEAE-592B-4674-8C95-33AEB0323C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甚至按他的話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去建設一個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大同的天國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在這天國中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耶穌把人們的遭遇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當作他自己的遭遇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他要求信徒由修身齊家開始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b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</a:b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一直要做到治國平天下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不能中斷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In living out His words, they would build a harmonious Heavenly Kingdom as He walks with them, experience their hardships. Jesus treats their experience as His own when they set out on a journey of self-cultivation to achieve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family harmony, </a:t>
            </a:r>
            <a:b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</a:b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state governance and world peace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23772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55BBEAE-592B-4674-8C95-33AEB0323C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基督宗教與其它宗教的不同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其中一點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就是她不會與其它宗教「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鬥顯奇蹟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」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zh-TW" altLang="en-US" sz="40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奇蹟最多只是一個開端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經歷了奇蹟的人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b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</a:b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還要一輩子走未必有奇蹟的路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 dissimilarity between Christianity and other religions is that she does not compete in scoring miracles. </a:t>
            </a:r>
            <a:r>
              <a:rPr lang="en-US" altLang="zh-TW" sz="4000" spc="-1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Miracles, at most, are just a beginning</a:t>
            </a:r>
            <a:r>
              <a:rPr lang="en-US" altLang="zh-TW" sz="4000" spc="-1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 Those who have experienced a miracle will still have to face the prospect of </a:t>
            </a:r>
            <a:r>
              <a:rPr lang="en-US" altLang="zh-TW" sz="4000" spc="-1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living out the rest of life without another </a:t>
            </a:r>
            <a:r>
              <a:rPr lang="en-US" altLang="zh-TW" sz="3200" spc="-1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(miracle)</a:t>
            </a:r>
            <a:r>
              <a:rPr lang="en-US" altLang="zh-TW" sz="4000" spc="-1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E3F528C8-AC29-47B8-A1C8-9275D1DFEA3E}"/>
              </a:ext>
            </a:extLst>
          </p:cNvPr>
          <p:cNvSpPr txBox="1"/>
          <p:nvPr/>
        </p:nvSpPr>
        <p:spPr>
          <a:xfrm>
            <a:off x="107504" y="6413266"/>
            <a:ext cx="1584176" cy="369332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請點讚與轉發</a:t>
            </a:r>
          </a:p>
        </p:txBody>
      </p:sp>
    </p:spTree>
    <p:extLst>
      <p:ext uri="{BB962C8B-B14F-4D97-AF65-F5344CB8AC3E}">
        <p14:creationId xmlns:p14="http://schemas.microsoft.com/office/powerpoint/2010/main" val="1687660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我在夜間的神視中觀望：看見一位相似人子者，乘著天上的雲彩而來，走向萬古常存者，便立即被引領到萬古常存者面前。萬古常存者便賜給那相似人子者，統治權、尊榮和國度。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各民族、各邦國，及說各種語言的人民，都要事奉那相似人子者；他的王權是永遠的王權，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永存不替；他的國度永不滅亡。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恭讀聖伯多祿後書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1:16-19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親愛的：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我們將我們主耶穌基督的大能和來臨，宣告給你們，並不是依據虛構的荒誕故事，而是因為我們親眼見過他的光榮。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他實在由天主接受了尊敬和光榮，因為那時曾有這樣的聲音，從顯赫的光榮中發出，向他說：「這是我的愛子，我所喜悅的。」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853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這來自天上的聲音，是我們同他在那座聖山上的時候，親耳聽見的。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因此，我們認定先知的話是確實的，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對這話，你們當十分留神，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就如留神在暗中發光的燈，直到天亮，晨星在你們心中升起的時候。</a:t>
            </a:r>
            <a:r>
              <a:rPr lang="en-US" altLang="zh-TW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40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148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恭讀聖瑪竇福音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17:1-9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那時候，耶穌帶著伯多祿、雅各伯和他的兄弟若望，單獨帶領他們上了一座高山，在他們面前變了容貌：他的面貌發光，有如太陽，他的衣服潔白如光。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忽然，梅瑟和厄里亞，也顯現給他們，正在同耶穌談論。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伯多祿就開口對耶穌說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「主啊，我們在這裡真好！如果你願意，我就在這裡，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729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搭三個帳棚：一個為你，一個為梅瑟，一個為厄里亞。」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伯多祿還在說話的時候，忽然有一片光耀的雲彩，遮蔽了他們，並且從雲中有聲音說：「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這是我的愛子，我所喜悅的，你們要聽從他！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門徒聽了，就俯伏在地，非常害怕。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於是，耶穌前來，撫摩他們，說：「起來，不要害怕！」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114E1E0-652A-419D-8824-D9EDF36BDA79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684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他們舉目一看，見不到任何人，只有耶穌獨自一人。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他們從山上下來的時候，耶穌囑咐他們說：「非等人子從死者中復活，你們不要將所見的，告訴任何人。」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耶穌顯聖容慶日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8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6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粗黑體" panose="020B0709000000000000" pitchFamily="49" charset="-120"/>
              </a:rPr>
              <a:t>不要告訴任何人</a:t>
            </a:r>
            <a:r>
              <a:rPr lang="en-US" altLang="zh-TW" sz="5400" dirty="0">
                <a:solidFill>
                  <a:srgbClr val="FFFF00"/>
                </a:solidFill>
                <a:ea typeface="華康粗黑體" panose="020B0709000000000000" pitchFamily="49" charset="-120"/>
              </a:rPr>
              <a:t>!</a:t>
            </a: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基督宗教與一般宗教的分別</a:t>
            </a:r>
            <a:r>
              <a:rPr lang="en-US" altLang="zh-TW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——</a:t>
            </a:r>
            <a:endParaRPr lang="en-US" altLang="zh-TW" sz="5400" dirty="0">
              <a:solidFill>
                <a:srgbClr val="FF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5448428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32852</TotalTime>
  <Words>2015</Words>
  <Application>Microsoft Office PowerPoint</Application>
  <PresentationFormat>如螢幕大小 (4:3)</PresentationFormat>
  <Paragraphs>87</Paragraphs>
  <Slides>23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23</vt:i4>
      </vt:variant>
    </vt:vector>
  </HeadingPairs>
  <TitlesOfParts>
    <vt:vector size="37" baseType="lpstr">
      <vt:lpstr>華康中黑體</vt:lpstr>
      <vt:lpstr>華康正顏楷體W7</vt:lpstr>
      <vt:lpstr>華康正顏楷體W7(P)</vt:lpstr>
      <vt:lpstr>華康粗黑體</vt:lpstr>
      <vt:lpstr>華康儷中黑</vt:lpstr>
      <vt:lpstr>新細明體</vt:lpstr>
      <vt:lpstr>標楷體</vt:lpstr>
      <vt:lpstr>Arial</vt:lpstr>
      <vt:lpstr>Calibri</vt:lpstr>
      <vt:lpstr>Calibri Light</vt:lpstr>
      <vt:lpstr>Wingdings</vt:lpstr>
      <vt:lpstr>預設簡報設計</vt:lpstr>
      <vt:lpstr>3_預設簡報設計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1738</cp:revision>
  <dcterms:created xsi:type="dcterms:W3CDTF">2006-09-26T01:05:23Z</dcterms:created>
  <dcterms:modified xsi:type="dcterms:W3CDTF">2023-07-31T07:52:03Z</dcterms:modified>
</cp:coreProperties>
</file>